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62" r:id="rId9"/>
    <p:sldId id="256" r:id="rId10"/>
    <p:sldId id="257" r:id="rId11"/>
    <p:sldId id="258" r:id="rId12"/>
    <p:sldId id="259" r:id="rId13"/>
    <p:sldId id="260" r:id="rId14"/>
    <p:sldId id="261" r:id="rId15"/>
    <p:sldId id="270" r:id="rId16"/>
    <p:sldId id="271" r:id="rId17"/>
    <p:sldId id="272" r:id="rId18"/>
    <p:sldId id="273" r:id="rId19"/>
    <p:sldId id="288" r:id="rId20"/>
    <p:sldId id="290" r:id="rId21"/>
    <p:sldId id="291" r:id="rId22"/>
    <p:sldId id="292" r:id="rId23"/>
    <p:sldId id="293" r:id="rId24"/>
    <p:sldId id="294" r:id="rId25"/>
    <p:sldId id="296" r:id="rId26"/>
    <p:sldId id="297" r:id="rId27"/>
    <p:sldId id="298" r:id="rId28"/>
    <p:sldId id="283" r:id="rId29"/>
    <p:sldId id="299" r:id="rId30"/>
    <p:sldId id="282" r:id="rId31"/>
    <p:sldId id="300" r:id="rId32"/>
    <p:sldId id="301" r:id="rId33"/>
    <p:sldId id="281" r:id="rId34"/>
    <p:sldId id="295" r:id="rId35"/>
    <p:sldId id="302" r:id="rId36"/>
    <p:sldId id="303" r:id="rId37"/>
    <p:sldId id="284" r:id="rId38"/>
    <p:sldId id="304" r:id="rId39"/>
    <p:sldId id="305" r:id="rId40"/>
    <p:sldId id="306" r:id="rId41"/>
    <p:sldId id="307" r:id="rId42"/>
    <p:sldId id="308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5F5F5F"/>
    <a:srgbClr val="FFF63B"/>
    <a:srgbClr val="FFFF66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171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42DEB-59A2-48A0-952B-E049066C06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683DC-F318-4B1A-B4E0-C9724137C1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95646-70E9-4C9C-AEB4-F8BBAF48F4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2FBC2-13DA-45B2-BFD1-6D23A680E2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31479-C7C5-444D-B452-27EDB62F8C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605C6B-D2F7-4B2C-AB7E-7968F4F363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D3B7D0-B986-41F4-99BC-8AF47A8444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7C20D-0B33-4445-8D05-21BC376602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0E780-3126-42E5-8BF9-0FE6D6DB2A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6BF2E-3C7D-46A7-93B0-B3EF3A323A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7F32E-373C-45F4-9464-C25E5CAE90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0D39DD3A-33C7-46EB-A5B8-ADAE978E5A1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upload.wikimedia.org/wikipedia/commons/4/47/Bruegel_peasant_wedding_dsc01965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upload.wikimedia.org/wikipedia/commons/f/ff/El_Greco_-_The_Burial_of_the_Count_of_Orgaz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mofa.com/artists/Bosch,_Hieronymus&amp;img=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upload.wikimedia.org/wikipedia/commons/4/47/Bruegel_peasant_wedding_dsc01965.jpg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01pinner"/>
          <p:cNvPicPr>
            <a:picLocks noChangeAspect="1" noChangeArrowheads="1"/>
          </p:cNvPicPr>
          <p:nvPr/>
        </p:nvPicPr>
        <p:blipFill>
          <a:blip r:embed="rId2">
            <a:lum bright="6000" contrast="6000"/>
          </a:blip>
          <a:srcRect/>
          <a:stretch>
            <a:fillRect/>
          </a:stretch>
        </p:blipFill>
        <p:spPr bwMode="auto">
          <a:xfrm>
            <a:off x="304800" y="838200"/>
            <a:ext cx="8610600" cy="5932488"/>
          </a:xfrm>
          <a:prstGeom prst="rect">
            <a:avLst/>
          </a:prstGeom>
          <a:noFill/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838200" y="1524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F63B"/>
                </a:solidFill>
              </a:rPr>
              <a:t>Hieronymus Bosch</a:t>
            </a:r>
            <a:br>
              <a:rPr lang="en-US" b="1">
                <a:solidFill>
                  <a:srgbClr val="FFF63B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Haywain</a:t>
            </a:r>
            <a:r>
              <a:rPr lang="en-US">
                <a:solidFill>
                  <a:schemeClr val="bg1"/>
                </a:solidFill>
              </a:rPr>
              <a:t> (Triptych). 1485-1490. Oil on panel.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Pieter Bruegel the Elder. The Flemish Proverb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066800"/>
            <a:ext cx="7924800" cy="5635625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838200" y="2286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Flemish Proverbs.</a:t>
            </a:r>
            <a:r>
              <a:rPr lang="en-US">
                <a:solidFill>
                  <a:schemeClr val="bg1"/>
                </a:solidFill>
              </a:rPr>
              <a:t> 1559. Oil on panel.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Pieter Bruegel the Elder. The Flemish Proverbs."/>
          <p:cNvPicPr>
            <a:picLocks noChangeAspect="1" noChangeArrowheads="1"/>
          </p:cNvPicPr>
          <p:nvPr/>
        </p:nvPicPr>
        <p:blipFill>
          <a:blip r:embed="rId2"/>
          <a:srcRect l="1691" r="7010"/>
          <a:stretch>
            <a:fillRect/>
          </a:stretch>
        </p:blipFill>
        <p:spPr bwMode="auto">
          <a:xfrm>
            <a:off x="76200" y="76200"/>
            <a:ext cx="4611688" cy="6172200"/>
          </a:xfrm>
          <a:prstGeom prst="rect">
            <a:avLst/>
          </a:prstGeom>
          <a:noFill/>
        </p:spPr>
      </p:pic>
      <p:pic>
        <p:nvPicPr>
          <p:cNvPr id="4103" name="Picture 7" descr="Pieter Bruegel the Elder. The Flemish Proverbs."/>
          <p:cNvPicPr>
            <a:picLocks noChangeAspect="1" noChangeArrowheads="1"/>
          </p:cNvPicPr>
          <p:nvPr/>
        </p:nvPicPr>
        <p:blipFill>
          <a:blip r:embed="rId3"/>
          <a:srcRect l="8777" r="6635"/>
          <a:stretch>
            <a:fillRect/>
          </a:stretch>
        </p:blipFill>
        <p:spPr bwMode="auto">
          <a:xfrm>
            <a:off x="4800600" y="76200"/>
            <a:ext cx="4268788" cy="6172200"/>
          </a:xfrm>
          <a:prstGeom prst="rect">
            <a:avLst/>
          </a:prstGeom>
          <a:noFill/>
        </p:spPr>
      </p:pic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838200" y="6415088"/>
            <a:ext cx="777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Bruegel, </a:t>
            </a:r>
            <a:r>
              <a:rPr lang="en-US" b="1" i="1">
                <a:solidFill>
                  <a:schemeClr val="bg1"/>
                </a:solidFill>
              </a:rPr>
              <a:t>The Flemish Proverbs (DETAILS),</a:t>
            </a:r>
            <a:r>
              <a:rPr lang="en-US">
                <a:solidFill>
                  <a:schemeClr val="bg1"/>
                </a:solidFill>
              </a:rPr>
              <a:t> 1559.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Pieter Bruegel the Elder. The Hunters in the Snow (January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0413"/>
            <a:ext cx="8305800" cy="5945187"/>
          </a:xfrm>
          <a:prstGeom prst="rect">
            <a:avLst/>
          </a:prstGeom>
          <a:noFill/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838200" y="762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Hunters In the Snow.</a:t>
            </a:r>
            <a:r>
              <a:rPr lang="en-US">
                <a:solidFill>
                  <a:schemeClr val="bg1"/>
                </a:solidFill>
              </a:rPr>
              <a:t> 1565. Oil on panel.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Image:Bruegel peasant wedding dsc0196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092200"/>
            <a:ext cx="8305800" cy="5689600"/>
          </a:xfrm>
          <a:prstGeom prst="rect">
            <a:avLst/>
          </a:prstGeom>
          <a:noFill/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838200" y="19685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Peasant Wedding.</a:t>
            </a:r>
            <a:r>
              <a:rPr lang="en-US">
                <a:solidFill>
                  <a:schemeClr val="bg1"/>
                </a:solidFill>
              </a:rPr>
              <a:t> 1568. Oil on panel.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Pieter Bruegel the Elder. The Parable of the Blind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295400"/>
            <a:ext cx="8991600" cy="4959350"/>
          </a:xfrm>
          <a:prstGeom prst="rect">
            <a:avLst/>
          </a:prstGeom>
          <a:noFill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838200" y="3048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Parable of the Blind.</a:t>
            </a:r>
            <a:r>
              <a:rPr lang="en-US">
                <a:solidFill>
                  <a:schemeClr val="bg1"/>
                </a:solidFill>
              </a:rPr>
              <a:t> 1568. Oil on panel.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The Ugly Duchess by Quentin Massys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4200" y="0"/>
            <a:ext cx="4749800" cy="6858000"/>
          </a:xfrm>
          <a:prstGeom prst="rect">
            <a:avLst/>
          </a:prstGeom>
          <a:noFill/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33400" y="2667000"/>
            <a:ext cx="34290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chemeClr val="accent1"/>
                </a:solidFill>
              </a:rPr>
              <a:t>Quentin Massys</a:t>
            </a:r>
            <a:r>
              <a:rPr lang="en-US" sz="2000" b="1">
                <a:solidFill>
                  <a:schemeClr val="bg1"/>
                </a:solidFill>
              </a:rPr>
              <a:t/>
            </a:r>
            <a:br>
              <a:rPr lang="en-US" sz="2000" b="1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The Ugly Duchess, 1530.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14400" y="5867400"/>
            <a:ext cx="7391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chemeClr val="accent1"/>
                </a:solidFill>
              </a:rPr>
              <a:t>Quentin Massys</a:t>
            </a:r>
            <a:br>
              <a:rPr lang="en-US" sz="2400" b="1">
                <a:solidFill>
                  <a:schemeClr val="accent1"/>
                </a:solidFill>
              </a:rPr>
            </a:br>
            <a:r>
              <a:rPr lang="en-US" i="1">
                <a:solidFill>
                  <a:schemeClr val="bg1"/>
                </a:solidFill>
              </a:rPr>
              <a:t>The Moneylender and his Wife</a:t>
            </a:r>
            <a:r>
              <a:rPr lang="en-US">
                <a:solidFill>
                  <a:schemeClr val="bg1"/>
                </a:solidFill>
              </a:rPr>
              <a:t>, 1514, Oil on panel.</a:t>
            </a:r>
          </a:p>
        </p:txBody>
      </p:sp>
      <p:pic>
        <p:nvPicPr>
          <p:cNvPr id="17414" name="Picture 6" descr="Matsys_the_moneylend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52400"/>
            <a:ext cx="5962650" cy="5610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Matsys_the_moneylender"/>
          <p:cNvPicPr>
            <a:picLocks noChangeAspect="1" noChangeArrowheads="1"/>
          </p:cNvPicPr>
          <p:nvPr/>
        </p:nvPicPr>
        <p:blipFill>
          <a:blip r:embed="rId2"/>
          <a:srcRect l="3835" t="3453" r="745"/>
          <a:stretch>
            <a:fillRect/>
          </a:stretch>
        </p:blipFill>
        <p:spPr bwMode="auto">
          <a:xfrm>
            <a:off x="4495800" y="1219200"/>
            <a:ext cx="4572000" cy="4352925"/>
          </a:xfrm>
          <a:prstGeom prst="rect">
            <a:avLst/>
          </a:prstGeom>
          <a:noFill/>
        </p:spPr>
      </p:pic>
      <p:pic>
        <p:nvPicPr>
          <p:cNvPr id="18437" name="Picture 5" descr="PetrusChristusGoldsmithInHisShop14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379095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828800" y="990600"/>
            <a:ext cx="57912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3300" b="1">
                <a:solidFill>
                  <a:srgbClr val="5F5F5F"/>
                </a:solidFill>
              </a:rPr>
              <a:t>???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04800" y="2133600"/>
            <a:ext cx="8610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 b="1">
                <a:solidFill>
                  <a:schemeClr val="bg1"/>
                </a:solidFill>
              </a:rPr>
              <a:t>Guess the Work!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mage:El Greco - The Burial of the Count of Orgaz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0"/>
            <a:ext cx="5100638" cy="6248400"/>
          </a:xfrm>
          <a:prstGeom prst="rect">
            <a:avLst/>
          </a:prstGeom>
          <a:noFill/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28600" y="6338888"/>
            <a:ext cx="868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E2C5FF"/>
                </a:solidFill>
              </a:rPr>
              <a:t>El Greco</a:t>
            </a:r>
            <a:r>
              <a:rPr lang="en-US" b="1">
                <a:solidFill>
                  <a:schemeClr val="bg1"/>
                </a:solidFill>
              </a:rPr>
              <a:t>, </a:t>
            </a:r>
            <a:r>
              <a:rPr lang="en-US" b="1" i="1">
                <a:solidFill>
                  <a:schemeClr val="bg1"/>
                </a:solidFill>
              </a:rPr>
              <a:t>Burial of Count Orgaz</a:t>
            </a:r>
            <a:r>
              <a:rPr lang="en-US" b="1">
                <a:solidFill>
                  <a:schemeClr val="bg1"/>
                </a:solidFill>
              </a:rPr>
              <a:t>, 1586-88.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Haywain_triptych_-_left_wing_-_Paradise_1485-1490"/>
          <p:cNvPicPr>
            <a:picLocks noChangeAspect="1" noChangeArrowheads="1"/>
          </p:cNvPicPr>
          <p:nvPr/>
        </p:nvPicPr>
        <p:blipFill>
          <a:blip r:embed="rId2"/>
          <a:srcRect l="4762" t="26767" r="12698" b="29799"/>
          <a:stretch>
            <a:fillRect/>
          </a:stretch>
        </p:blipFill>
        <p:spPr bwMode="auto">
          <a:xfrm>
            <a:off x="152400" y="152400"/>
            <a:ext cx="3962400" cy="6553200"/>
          </a:xfrm>
          <a:prstGeom prst="rect">
            <a:avLst/>
          </a:prstGeom>
          <a:noFill/>
        </p:spPr>
      </p:pic>
      <p:pic>
        <p:nvPicPr>
          <p:cNvPr id="10250" name="Picture 10" descr="Haywain triptych - right wing - Hell 1485-1490 by Bosch, Hieronymus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4126" t="55154" r="6287" b="1834"/>
          <a:stretch>
            <a:fillRect/>
          </a:stretch>
        </p:blipFill>
        <p:spPr bwMode="auto">
          <a:xfrm>
            <a:off x="4419600" y="152400"/>
            <a:ext cx="434340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28600" y="2438400"/>
            <a:ext cx="41910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972800" algn="l"/>
              </a:tabLst>
            </a:pPr>
            <a:r>
              <a:rPr lang="en-US" sz="2400" b="1">
                <a:solidFill>
                  <a:schemeClr val="bg1"/>
                </a:solidFill>
              </a:rPr>
              <a:t>Leonardo Da Vinci,</a:t>
            </a:r>
            <a:r>
              <a:rPr lang="en-US" sz="2400">
                <a:solidFill>
                  <a:schemeClr val="bg1"/>
                </a:solidFill>
              </a:rPr>
              <a:t> “Mona Lisa”  </a:t>
            </a: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972800" algn="l"/>
              </a:tabLst>
            </a:pPr>
            <a:r>
              <a:rPr lang="en-US" sz="2400">
                <a:solidFill>
                  <a:schemeClr val="bg1"/>
                </a:solidFill>
              </a:rPr>
              <a:t>ca. </a:t>
            </a:r>
            <a:r>
              <a:rPr lang="en-US" sz="2400" b="1">
                <a:solidFill>
                  <a:schemeClr val="bg1"/>
                </a:solidFill>
              </a:rPr>
              <a:t>1503-1505. </a:t>
            </a: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972800" algn="l"/>
              </a:tabLst>
            </a:pPr>
            <a:r>
              <a:rPr lang="en-US" sz="2400">
                <a:solidFill>
                  <a:schemeClr val="bg1"/>
                </a:solidFill>
              </a:rPr>
              <a:t>Oil on wood, Louvre, Paris.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2800" y="152400"/>
            <a:ext cx="4445000" cy="66294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leonardo_portrait_of_ginevra_benci"/>
          <p:cNvPicPr>
            <a:picLocks noChangeAspect="1" noChangeArrowheads="1"/>
          </p:cNvPicPr>
          <p:nvPr/>
        </p:nvPicPr>
        <p:blipFill>
          <a:blip r:embed="rId2"/>
          <a:srcRect l="11035" r="6207"/>
          <a:stretch>
            <a:fillRect/>
          </a:stretch>
        </p:blipFill>
        <p:spPr bwMode="auto">
          <a:xfrm>
            <a:off x="0" y="0"/>
            <a:ext cx="5424488" cy="6858000"/>
          </a:xfrm>
          <a:prstGeom prst="rect">
            <a:avLst/>
          </a:prstGeom>
          <a:noFill/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5715000" y="2667000"/>
            <a:ext cx="3352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Leonardo da Vinci,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“Portrait of Ginerva Benci”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Oil on Wood,</a:t>
            </a:r>
            <a:r>
              <a:rPr lang="en-US" b="1">
                <a:solidFill>
                  <a:schemeClr val="bg1"/>
                </a:solidFill>
              </a:rPr>
              <a:t> 1474-76.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842963" y="274638"/>
            <a:ext cx="749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Tintoretto, </a:t>
            </a:r>
            <a:r>
              <a:rPr lang="en-US" sz="2000" b="1" i="1">
                <a:solidFill>
                  <a:schemeClr val="bg1"/>
                </a:solidFill>
              </a:rPr>
              <a:t>The Last Supper</a:t>
            </a:r>
            <a:r>
              <a:rPr lang="en-US" sz="2000">
                <a:solidFill>
                  <a:schemeClr val="bg1"/>
                </a:solidFill>
              </a:rPr>
              <a:t>, 1592-94, Oil on Canvas.</a:t>
            </a:r>
            <a:r>
              <a:rPr lang="en-US" sz="2000"/>
              <a:t> </a:t>
            </a:r>
          </a:p>
        </p:txBody>
      </p:sp>
      <p:pic>
        <p:nvPicPr>
          <p:cNvPr id="38915" name="Picture 3" descr="Pictur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762000"/>
            <a:ext cx="8839200" cy="588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Pictur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7925" y="0"/>
            <a:ext cx="4156075" cy="6858000"/>
          </a:xfrm>
          <a:prstGeom prst="rect">
            <a:avLst/>
          </a:prstGeom>
          <a:noFill/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57200" y="2895600"/>
            <a:ext cx="39846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tabLst>
                <a:tab pos="0" algn="l"/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972800" algn="l"/>
              </a:tabLst>
            </a:pPr>
            <a:r>
              <a:rPr lang="en-US" sz="1400" b="1">
                <a:solidFill>
                  <a:schemeClr val="bg1"/>
                </a:solidFill>
              </a:rPr>
              <a:t>David</a:t>
            </a:r>
            <a:r>
              <a:rPr lang="en-US" sz="1400">
                <a:solidFill>
                  <a:schemeClr val="bg1"/>
                </a:solidFill>
              </a:rPr>
              <a:t>: Michelangelo</a:t>
            </a:r>
          </a:p>
          <a:p>
            <a:pPr algn="r">
              <a:tabLst>
                <a:tab pos="0" algn="l"/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972800" algn="l"/>
              </a:tabLst>
            </a:pPr>
            <a:r>
              <a:rPr lang="en-US" sz="1400">
                <a:solidFill>
                  <a:schemeClr val="bg1"/>
                </a:solidFill>
              </a:rPr>
              <a:t>Galleria dell’Academia, Florence, Italy </a:t>
            </a:r>
          </a:p>
          <a:p>
            <a:pPr algn="r">
              <a:tabLst>
                <a:tab pos="0" algn="l"/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972800" algn="l"/>
              </a:tabLst>
            </a:pPr>
            <a:r>
              <a:rPr lang="en-US" sz="1400" b="1">
                <a:solidFill>
                  <a:schemeClr val="bg1"/>
                </a:solidFill>
              </a:rPr>
              <a:t>1501-1504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a Vinci-Last Supper-1498A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0" y="449263"/>
            <a:ext cx="9144000" cy="48085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81000" y="5638800"/>
            <a:ext cx="8534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972800" algn="l"/>
              </a:tabLst>
            </a:pPr>
            <a:r>
              <a:rPr lang="en-US" sz="2400" b="1">
                <a:solidFill>
                  <a:schemeClr val="bg1"/>
                </a:solidFill>
              </a:rPr>
              <a:t>Leonardo Da Vinci.</a:t>
            </a:r>
            <a:r>
              <a:rPr lang="en-US" sz="2400">
                <a:solidFill>
                  <a:schemeClr val="bg1"/>
                </a:solidFill>
              </a:rPr>
              <a:t> “Last Supper”</a:t>
            </a:r>
            <a:br>
              <a:rPr lang="en-US" sz="2400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ca. </a:t>
            </a:r>
            <a:r>
              <a:rPr lang="en-US" sz="2400" b="1">
                <a:solidFill>
                  <a:schemeClr val="bg1"/>
                </a:solidFill>
              </a:rPr>
              <a:t>1495-1498.</a:t>
            </a:r>
            <a:r>
              <a:rPr lang="en-US" sz="2400">
                <a:solidFill>
                  <a:schemeClr val="bg1"/>
                </a:solidFill>
              </a:rPr>
              <a:t> Fresco.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914400" y="606425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Titian.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b="1" i="1">
                <a:solidFill>
                  <a:schemeClr val="bg1"/>
                </a:solidFill>
              </a:rPr>
              <a:t>Venus of Urbino.</a:t>
            </a:r>
            <a:r>
              <a:rPr lang="en-US">
                <a:solidFill>
                  <a:schemeClr val="bg1"/>
                </a:solidFill>
              </a:rPr>
              <a:t> 1538. Oil on canvas. Galleria degli Uffizi, Florence, Italy. </a:t>
            </a:r>
          </a:p>
        </p:txBody>
      </p:sp>
      <p:pic>
        <p:nvPicPr>
          <p:cNvPr id="43011" name="Picture 3" descr="Picture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50" y="95250"/>
            <a:ext cx="8096250" cy="577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michelangelo_pieta2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46888" cy="6858000"/>
          </a:xfrm>
          <a:prstGeom prst="rect">
            <a:avLst/>
          </a:prstGeom>
          <a:noFill/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5334000" y="1371600"/>
            <a:ext cx="358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Michelangelo, </a:t>
            </a:r>
            <a:r>
              <a:rPr lang="en-US" b="1" i="1">
                <a:solidFill>
                  <a:schemeClr val="bg1"/>
                </a:solidFill>
              </a:rPr>
              <a:t>Pietà</a:t>
            </a:r>
            <a:r>
              <a:rPr lang="en-US" i="1">
                <a:solidFill>
                  <a:schemeClr val="bg1"/>
                </a:solidFill>
              </a:rPr>
              <a:t/>
            </a:r>
            <a:br>
              <a:rPr lang="en-US" i="1">
                <a:solidFill>
                  <a:schemeClr val="bg1"/>
                </a:solidFill>
              </a:rPr>
            </a:br>
            <a:r>
              <a:rPr lang="en-US" i="1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</a:rPr>
              <a:t>c1500, Marble, height 5’8.5”</a:t>
            </a:r>
            <a:endParaRPr lang="en-US" i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RaphaelSchoolofAthe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93725"/>
            <a:ext cx="8153400" cy="6111875"/>
          </a:xfrm>
          <a:prstGeom prst="rect">
            <a:avLst/>
          </a:prstGeom>
          <a:noFill/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457200" y="190500"/>
            <a:ext cx="800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Arial" charset="0"/>
              </a:rPr>
              <a:t>Raphael, </a:t>
            </a:r>
            <a:r>
              <a:rPr lang="en-US" b="1" i="1">
                <a:solidFill>
                  <a:schemeClr val="bg1"/>
                </a:solidFill>
                <a:latin typeface="Arial" charset="0"/>
              </a:rPr>
              <a:t>The School of Athens</a:t>
            </a:r>
            <a:r>
              <a:rPr lang="en-US" b="1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US">
                <a:solidFill>
                  <a:schemeClr val="bg1"/>
                </a:solidFill>
                <a:latin typeface="Arial" charset="0"/>
              </a:rPr>
              <a:t>1511, Fresco, Stanza della Segnatura.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Pieter Bruegel the Elder. The Hunters in the Snow (January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0413"/>
            <a:ext cx="8305800" cy="5945187"/>
          </a:xfrm>
          <a:prstGeom prst="rect">
            <a:avLst/>
          </a:prstGeom>
          <a:noFill/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838200" y="762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Hunters In the Snow.</a:t>
            </a:r>
            <a:r>
              <a:rPr lang="en-US">
                <a:solidFill>
                  <a:schemeClr val="bg1"/>
                </a:solidFill>
              </a:rPr>
              <a:t> 1565. Oil on panel.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Picture1"/>
          <p:cNvPicPr>
            <a:picLocks noChangeAspect="1" noChangeArrowheads="1"/>
          </p:cNvPicPr>
          <p:nvPr/>
        </p:nvPicPr>
        <p:blipFill>
          <a:blip r:embed="rId2"/>
          <a:srcRect l="4109" t="9210" r="5479"/>
          <a:stretch>
            <a:fillRect/>
          </a:stretch>
        </p:blipFill>
        <p:spPr bwMode="auto">
          <a:xfrm>
            <a:off x="0" y="0"/>
            <a:ext cx="4373563" cy="6858000"/>
          </a:xfrm>
          <a:prstGeom prst="rect">
            <a:avLst/>
          </a:prstGeom>
          <a:noFill/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800600" y="3048000"/>
            <a:ext cx="4038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972800" algn="l"/>
              </a:tabLst>
            </a:pPr>
            <a:r>
              <a:rPr lang="en-US">
                <a:solidFill>
                  <a:schemeClr val="bg1"/>
                </a:solidFill>
              </a:rPr>
              <a:t>Leonardo da Vinci, “Virgin of the Rocks”, </a:t>
            </a:r>
            <a:r>
              <a:rPr lang="en-US" b="1">
                <a:solidFill>
                  <a:schemeClr val="bg1"/>
                </a:solidFill>
              </a:rPr>
              <a:t>1485</a:t>
            </a:r>
            <a:r>
              <a:rPr lang="en-US">
                <a:solidFill>
                  <a:schemeClr val="bg1"/>
                </a:solidFill>
              </a:rPr>
              <a:t>. Oil on wood.</a:t>
            </a:r>
            <a:endParaRPr lang="en-US">
              <a:solidFill>
                <a:srgbClr val="B6FF6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03pcentr"/>
          <p:cNvPicPr>
            <a:picLocks noChangeAspect="1" noChangeArrowheads="1"/>
          </p:cNvPicPr>
          <p:nvPr/>
        </p:nvPicPr>
        <p:blipFill>
          <a:blip r:embed="rId2"/>
          <a:srcRect t="17657" b="13074"/>
          <a:stretch>
            <a:fillRect/>
          </a:stretch>
        </p:blipFill>
        <p:spPr bwMode="auto">
          <a:xfrm>
            <a:off x="762000" y="0"/>
            <a:ext cx="7239000" cy="6773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ieter Bruegel the Elder. The Flemish Proverb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066800"/>
            <a:ext cx="7924800" cy="5635625"/>
          </a:xfrm>
          <a:prstGeom prst="rect">
            <a:avLst/>
          </a:prstGeom>
          <a:noFill/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38200" y="2286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Flemish Proverbs.</a:t>
            </a:r>
            <a:r>
              <a:rPr lang="en-US">
                <a:solidFill>
                  <a:schemeClr val="bg1"/>
                </a:solidFill>
              </a:rPr>
              <a:t> 1559. Oil on panel.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143000" y="6096000"/>
            <a:ext cx="723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Titian.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b="1" i="1">
                <a:solidFill>
                  <a:schemeClr val="bg1"/>
                </a:solidFill>
              </a:rPr>
              <a:t>Bacchus and Ariadne.</a:t>
            </a:r>
            <a:r>
              <a:rPr lang="en-US">
                <a:solidFill>
                  <a:schemeClr val="bg1"/>
                </a:solidFill>
              </a:rPr>
              <a:t> 1520-1522. Oil on canvas. The National Gallery.</a:t>
            </a:r>
          </a:p>
        </p:txBody>
      </p:sp>
      <p:pic>
        <p:nvPicPr>
          <p:cNvPr id="47107" name="Picture 3" descr="Pictur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7763" y="0"/>
            <a:ext cx="6848475" cy="582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6019800" y="2819400"/>
            <a:ext cx="2181225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700" b="1">
                <a:solidFill>
                  <a:schemeClr val="bg1"/>
                </a:solidFill>
              </a:rPr>
              <a:t>Raphael,</a:t>
            </a:r>
            <a:br>
              <a:rPr lang="en-US" sz="1700" b="1">
                <a:solidFill>
                  <a:schemeClr val="bg1"/>
                </a:solidFill>
              </a:rPr>
            </a:br>
            <a:r>
              <a:rPr lang="en-US" sz="1700" b="1" i="1">
                <a:solidFill>
                  <a:schemeClr val="bg1"/>
                </a:solidFill>
              </a:rPr>
              <a:t>Sistine Madonna</a:t>
            </a:r>
            <a:br>
              <a:rPr lang="en-US" sz="1700" b="1" i="1">
                <a:solidFill>
                  <a:schemeClr val="bg1"/>
                </a:solidFill>
              </a:rPr>
            </a:br>
            <a:r>
              <a:rPr lang="en-US" sz="1700" b="1" i="1">
                <a:solidFill>
                  <a:schemeClr val="bg1"/>
                </a:solidFill>
              </a:rPr>
              <a:t>c.1513-1514.</a:t>
            </a:r>
            <a:r>
              <a:rPr lang="en-US"/>
              <a:t> </a:t>
            </a:r>
          </a:p>
        </p:txBody>
      </p:sp>
      <p:pic>
        <p:nvPicPr>
          <p:cNvPr id="48131" name="Picture 3" descr="The Sistine Madon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21313" cy="6858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ieronymus Bosch. Garden of Earthly Delights (Triptych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30338"/>
            <a:ext cx="9144000" cy="5122862"/>
          </a:xfrm>
          <a:prstGeom prst="rect">
            <a:avLst/>
          </a:prstGeom>
          <a:noFill/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33400" y="457200"/>
            <a:ext cx="8229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F63B"/>
                </a:solidFill>
              </a:rPr>
              <a:t>Hieronymus Bosch</a:t>
            </a:r>
            <a:br>
              <a:rPr lang="en-US" sz="2400" b="1">
                <a:solidFill>
                  <a:srgbClr val="FFF63B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Garden of Earthly Delights</a:t>
            </a:r>
            <a:r>
              <a:rPr lang="en-US">
                <a:solidFill>
                  <a:schemeClr val="bg1"/>
                </a:solidFill>
              </a:rPr>
              <a:t> (Triptych). c.1510. Oil on panel.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5410200" y="2940050"/>
            <a:ext cx="3598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Raphael, </a:t>
            </a:r>
            <a:r>
              <a:rPr lang="en-US" b="1" i="1">
                <a:solidFill>
                  <a:schemeClr val="bg1"/>
                </a:solidFill>
              </a:rPr>
              <a:t>Cowper Madonna</a:t>
            </a:r>
            <a:br>
              <a:rPr lang="en-US" b="1" i="1">
                <a:solidFill>
                  <a:schemeClr val="bg1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c1505.</a:t>
            </a:r>
          </a:p>
        </p:txBody>
      </p:sp>
      <p:pic>
        <p:nvPicPr>
          <p:cNvPr id="41987" name="Picture 3" descr="Picture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56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ansHolbeinHenryVI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40400" cy="6858000"/>
          </a:xfrm>
          <a:prstGeom prst="rect">
            <a:avLst/>
          </a:prstGeom>
          <a:noFill/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248400" y="2362200"/>
            <a:ext cx="2667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CC66"/>
                </a:solidFill>
              </a:rPr>
              <a:t>Hans Holbein the Younger</a:t>
            </a:r>
            <a:r>
              <a:rPr lang="en-US">
                <a:solidFill>
                  <a:schemeClr val="bg1"/>
                </a:solidFill>
              </a:rPr>
              <a:t/>
            </a:r>
            <a:br>
              <a:rPr lang="en-US">
                <a:solidFill>
                  <a:schemeClr val="bg1"/>
                </a:solidFill>
              </a:rPr>
            </a:br>
            <a:r>
              <a:rPr lang="en-US" i="1">
                <a:solidFill>
                  <a:schemeClr val="bg1"/>
                </a:solidFill>
              </a:rPr>
              <a:t>Henry VIII (King of England)</a:t>
            </a:r>
            <a:r>
              <a:rPr lang="en-US">
                <a:solidFill>
                  <a:schemeClr val="bg1"/>
                </a:solidFill>
              </a:rPr>
              <a:t>, 1540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Oil on Wood.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AlbrechtDurerHorsemenApocolyp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18088" cy="6858000"/>
          </a:xfrm>
          <a:prstGeom prst="rect">
            <a:avLst/>
          </a:prstGeom>
          <a:noFill/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5181600" y="23622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5562600" y="2743200"/>
            <a:ext cx="32004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9C57D"/>
                </a:solidFill>
              </a:rPr>
              <a:t>Albrecht Durer</a:t>
            </a:r>
            <a:r>
              <a:rPr lang="en-US" b="1">
                <a:solidFill>
                  <a:schemeClr val="bg1"/>
                </a:solidFill>
              </a:rPr>
              <a:t/>
            </a:r>
            <a:br>
              <a:rPr lang="en-US" b="1">
                <a:solidFill>
                  <a:schemeClr val="bg1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Four Horsemen of the Apocolypse</a:t>
            </a:r>
            <a:r>
              <a:rPr lang="en-US" b="1">
                <a:solidFill>
                  <a:schemeClr val="bg1"/>
                </a:solidFill>
              </a:rPr>
              <a:t>, Woodcut, 1498.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Image:Bruegel peasant wedding dsc0196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990600"/>
            <a:ext cx="8305800" cy="5689600"/>
          </a:xfrm>
          <a:prstGeom prst="rect">
            <a:avLst/>
          </a:prstGeom>
          <a:noFill/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38200" y="19685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Peasant Wedding.</a:t>
            </a:r>
            <a:r>
              <a:rPr lang="en-US">
                <a:solidFill>
                  <a:schemeClr val="bg1"/>
                </a:solidFill>
              </a:rPr>
              <a:t> 1568. Oil on panel.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AlbrechtDurerSelfPortrait15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0838" y="0"/>
            <a:ext cx="4983162" cy="6858000"/>
          </a:xfrm>
          <a:prstGeom prst="rect">
            <a:avLst/>
          </a:prstGeom>
          <a:noFill/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57200" y="1981200"/>
            <a:ext cx="3200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b="1">
                <a:solidFill>
                  <a:srgbClr val="D9C57D"/>
                </a:solidFill>
              </a:rPr>
              <a:t>Albrecht Durer</a:t>
            </a:r>
            <a:r>
              <a:rPr lang="en-US" b="1">
                <a:solidFill>
                  <a:schemeClr val="bg1"/>
                </a:solidFill>
              </a:rPr>
              <a:t/>
            </a:r>
            <a:br>
              <a:rPr lang="en-US" b="1">
                <a:solidFill>
                  <a:schemeClr val="bg1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Self-Portrait</a:t>
            </a:r>
            <a:r>
              <a:rPr lang="en-US" b="1">
                <a:solidFill>
                  <a:schemeClr val="bg1"/>
                </a:solidFill>
              </a:rPr>
              <a:t>, c1500.</a:t>
            </a:r>
          </a:p>
          <a:p>
            <a:pPr algn="r">
              <a:spcBef>
                <a:spcPct val="50000"/>
              </a:spcBef>
            </a:pPr>
            <a:endParaRPr lang="en-US" b="1">
              <a:solidFill>
                <a:schemeClr val="bg1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en-US" sz="2400" b="1">
                <a:solidFill>
                  <a:srgbClr val="D9C57D"/>
                </a:solidFill>
              </a:rPr>
              <a:t>HIGH GERMAN RENAISSANCE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MatthiasGrunewaldCrucifixion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4788" y="0"/>
            <a:ext cx="5129212" cy="6858000"/>
          </a:xfrm>
          <a:prstGeom prst="rect">
            <a:avLst/>
          </a:prstGeom>
          <a:noFill/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971800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b="1">
                <a:solidFill>
                  <a:srgbClr val="A1E7A1"/>
                </a:solidFill>
              </a:rPr>
              <a:t>Matthias Grunewald</a:t>
            </a:r>
            <a:r>
              <a:rPr lang="en-US" sz="2400">
                <a:solidFill>
                  <a:schemeClr val="bg1"/>
                </a:solidFill>
              </a:rPr>
              <a:t/>
            </a:r>
            <a:br>
              <a:rPr lang="en-US" sz="2400">
                <a:solidFill>
                  <a:schemeClr val="bg1"/>
                </a:solidFill>
              </a:rPr>
            </a:br>
            <a:r>
              <a:rPr lang="en-US" sz="2400" i="1">
                <a:solidFill>
                  <a:schemeClr val="bg1"/>
                </a:solidFill>
              </a:rPr>
              <a:t>The Crucifixion</a:t>
            </a:r>
            <a:br>
              <a:rPr lang="en-US" sz="2400" i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1515</a:t>
            </a:r>
            <a:r>
              <a:rPr lang="en-US" sz="2400">
                <a:solidFill>
                  <a:schemeClr val="bg1"/>
                </a:solidFill>
              </a:rPr>
              <a:t/>
            </a:r>
            <a:br>
              <a:rPr lang="en-US" sz="2400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Panel from the </a:t>
            </a:r>
            <a:r>
              <a:rPr lang="en-US" sz="2400" i="1">
                <a:solidFill>
                  <a:schemeClr val="bg1"/>
                </a:solidFill>
              </a:rPr>
              <a:t>Isenheim altarpiece</a:t>
            </a:r>
            <a:r>
              <a:rPr lang="en-US" sz="2400">
                <a:solidFill>
                  <a:schemeClr val="bg1"/>
                </a:solidFill>
              </a:rPr>
              <a:t>: oil on wood</a:t>
            </a:r>
          </a:p>
          <a:p>
            <a:pPr algn="r">
              <a:spcBef>
                <a:spcPct val="50000"/>
              </a:spcBef>
            </a:pPr>
            <a:endParaRPr lang="en-US" sz="2400">
              <a:solidFill>
                <a:schemeClr val="bg1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en-US" sz="2400" b="1">
                <a:solidFill>
                  <a:srgbClr val="D9C57D"/>
                </a:solidFill>
              </a:rPr>
              <a:t>HIGH GERMAN RENAISSANCE</a:t>
            </a:r>
          </a:p>
          <a:p>
            <a:pPr algn="r">
              <a:spcBef>
                <a:spcPct val="50000"/>
              </a:spcBef>
            </a:pPr>
            <a:r>
              <a:rPr lang="en-US" sz="24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Hieronymus Bosch. Creation of the World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" y="228600"/>
            <a:ext cx="5819775" cy="6286500"/>
          </a:xfrm>
          <a:prstGeom prst="rect">
            <a:avLst/>
          </a:prstGeom>
          <a:noFill/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019800" y="2133600"/>
            <a:ext cx="30480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F63B"/>
                </a:solidFill>
              </a:rPr>
              <a:t>Hieronymus Bosch</a:t>
            </a:r>
            <a:br>
              <a:rPr lang="en-US" b="1">
                <a:solidFill>
                  <a:srgbClr val="FFF63B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Creation of the World.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Outer wings of the triptych </a:t>
            </a:r>
            <a:r>
              <a:rPr lang="en-US" i="1">
                <a:solidFill>
                  <a:schemeClr val="bg1"/>
                </a:solidFill>
              </a:rPr>
              <a:t>Garden of the Earthly Delights</a:t>
            </a:r>
            <a:r>
              <a:rPr lang="en-US">
                <a:solidFill>
                  <a:schemeClr val="bg1"/>
                </a:solidFill>
              </a:rPr>
              <a:t>. c.1504-1510. Grisaille on panel.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5121275" y="2468563"/>
            <a:ext cx="402272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822325">
              <a:tabLst>
                <a:tab pos="0" algn="l"/>
                <a:tab pos="822325" algn="l"/>
                <a:tab pos="1646238" algn="l"/>
                <a:tab pos="2468563" algn="l"/>
                <a:tab pos="3292475" algn="l"/>
                <a:tab pos="4114800" algn="l"/>
                <a:tab pos="4937125" algn="l"/>
                <a:tab pos="5761038" algn="l"/>
                <a:tab pos="6583363" algn="l"/>
                <a:tab pos="7407275" algn="l"/>
                <a:tab pos="8229600" algn="l"/>
                <a:tab pos="9051925" algn="l"/>
                <a:tab pos="9875838" algn="l"/>
              </a:tabLst>
            </a:pPr>
            <a:r>
              <a:rPr lang="en-US" sz="2200" b="1">
                <a:solidFill>
                  <a:srgbClr val="99FF33"/>
                </a:solidFill>
              </a:rPr>
              <a:t>Jan Van Eyck,</a:t>
            </a:r>
            <a:r>
              <a:rPr lang="en-US" sz="2200">
                <a:solidFill>
                  <a:schemeClr val="bg1"/>
                </a:solidFill>
              </a:rPr>
              <a:t> </a:t>
            </a:r>
          </a:p>
          <a:p>
            <a:pPr defTabSz="822325">
              <a:tabLst>
                <a:tab pos="0" algn="l"/>
                <a:tab pos="822325" algn="l"/>
                <a:tab pos="1646238" algn="l"/>
                <a:tab pos="2468563" algn="l"/>
                <a:tab pos="3292475" algn="l"/>
                <a:tab pos="4114800" algn="l"/>
                <a:tab pos="4937125" algn="l"/>
                <a:tab pos="5761038" algn="l"/>
                <a:tab pos="6583363" algn="l"/>
                <a:tab pos="7407275" algn="l"/>
                <a:tab pos="8229600" algn="l"/>
                <a:tab pos="9051925" algn="l"/>
                <a:tab pos="9875838" algn="l"/>
              </a:tabLst>
            </a:pPr>
            <a:r>
              <a:rPr lang="en-US" sz="2200">
                <a:solidFill>
                  <a:schemeClr val="bg1"/>
                </a:solidFill>
              </a:rPr>
              <a:t>Ghent Altarpiece (closed), </a:t>
            </a:r>
            <a:r>
              <a:rPr lang="en-US" b="1">
                <a:solidFill>
                  <a:schemeClr val="bg1"/>
                </a:solidFill>
              </a:rPr>
              <a:t>1432, </a:t>
            </a:r>
            <a:r>
              <a:rPr lang="en-US">
                <a:solidFill>
                  <a:schemeClr val="bg1"/>
                </a:solidFill>
              </a:rPr>
              <a:t>Saint Bavo Cathedral, Ghent, Belgium</a:t>
            </a:r>
          </a:p>
          <a:p>
            <a:pPr defTabSz="822325">
              <a:tabLst>
                <a:tab pos="0" algn="l"/>
                <a:tab pos="822325" algn="l"/>
                <a:tab pos="1646238" algn="l"/>
                <a:tab pos="2468563" algn="l"/>
                <a:tab pos="3292475" algn="l"/>
                <a:tab pos="4114800" algn="l"/>
                <a:tab pos="4937125" algn="l"/>
                <a:tab pos="5761038" algn="l"/>
                <a:tab pos="6583363" algn="l"/>
                <a:tab pos="7407275" algn="l"/>
                <a:tab pos="8229600" algn="l"/>
                <a:tab pos="9051925" algn="l"/>
                <a:tab pos="9875838" algn="l"/>
              </a:tabLst>
            </a:pPr>
            <a:endParaRPr lang="en-US">
              <a:solidFill>
                <a:schemeClr val="bg1"/>
              </a:solidFill>
            </a:endParaRPr>
          </a:p>
          <a:p>
            <a:pPr defTabSz="822325">
              <a:tabLst>
                <a:tab pos="0" algn="l"/>
                <a:tab pos="822325" algn="l"/>
                <a:tab pos="1646238" algn="l"/>
                <a:tab pos="2468563" algn="l"/>
                <a:tab pos="3292475" algn="l"/>
                <a:tab pos="4114800" algn="l"/>
                <a:tab pos="4937125" algn="l"/>
                <a:tab pos="5761038" algn="l"/>
                <a:tab pos="6583363" algn="l"/>
                <a:tab pos="7407275" algn="l"/>
                <a:tab pos="8229600" algn="l"/>
                <a:tab pos="9051925" algn="l"/>
                <a:tab pos="9875838" algn="l"/>
              </a:tabLst>
            </a:pPr>
            <a:r>
              <a:rPr lang="en-US" sz="2400" b="1">
                <a:solidFill>
                  <a:schemeClr val="folHlink"/>
                </a:solidFill>
              </a:rPr>
              <a:t>EARLY NORTHERN RENAISSANCE</a:t>
            </a:r>
            <a:r>
              <a:rPr lang="en-US" b="1">
                <a:solidFill>
                  <a:schemeClr val="bg1"/>
                </a:solidFill>
                <a:latin typeface="Arial" charset="0"/>
              </a:rPr>
              <a:t> </a:t>
            </a:r>
          </a:p>
          <a:p>
            <a:pPr defTabSz="822325">
              <a:tabLst>
                <a:tab pos="0" algn="l"/>
                <a:tab pos="822325" algn="l"/>
                <a:tab pos="1646238" algn="l"/>
                <a:tab pos="2468563" algn="l"/>
                <a:tab pos="3292475" algn="l"/>
                <a:tab pos="4114800" algn="l"/>
                <a:tab pos="4937125" algn="l"/>
                <a:tab pos="5761038" algn="l"/>
                <a:tab pos="6583363" algn="l"/>
                <a:tab pos="7407275" algn="l"/>
                <a:tab pos="8229600" algn="l"/>
                <a:tab pos="9051925" algn="l"/>
                <a:tab pos="9875838" algn="l"/>
              </a:tabLst>
            </a:pPr>
            <a:endParaRPr lang="en-US">
              <a:solidFill>
                <a:schemeClr val="bg1"/>
              </a:solidFill>
            </a:endParaRPr>
          </a:p>
        </p:txBody>
      </p:sp>
      <p:pic>
        <p:nvPicPr>
          <p:cNvPr id="53251" name="Picture 3" descr="Pictur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89488" cy="6858000"/>
          </a:xfrm>
          <a:prstGeom prst="rect">
            <a:avLst/>
          </a:prstGeom>
          <a:noFill/>
        </p:spPr>
      </p:pic>
      <p:sp>
        <p:nvSpPr>
          <p:cNvPr id="53252" name="Text Box 4"/>
          <p:cNvSpPr txBox="1">
            <a:spLocks/>
          </p:cNvSpPr>
          <p:nvPr/>
        </p:nvSpPr>
        <p:spPr bwMode="auto">
          <a:xfrm>
            <a:off x="8207375" y="6103938"/>
            <a:ext cx="754063" cy="523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lIns="82296" tIns="41148" rIns="82296" bIns="41148">
            <a:spAutoFit/>
          </a:bodyPr>
          <a:lstStyle/>
          <a:p>
            <a:pPr algn="ctr" defTabSz="822325">
              <a:spcBef>
                <a:spcPct val="50000"/>
              </a:spcBef>
              <a:tabLst>
                <a:tab pos="754063" algn="l"/>
              </a:tabLst>
            </a:pPr>
            <a:fld id="{EE6795CA-B3B6-4726-ADA3-28FF2C0B57EB}" type="slidenum">
              <a:rPr lang="en-US" sz="2900" b="1">
                <a:solidFill>
                  <a:schemeClr val="bg1"/>
                </a:solidFill>
                <a:latin typeface="Gill Sans" pitchFamily="34" charset="0"/>
              </a:rPr>
              <a:pPr algn="ctr" defTabSz="822325">
                <a:spcBef>
                  <a:spcPct val="50000"/>
                </a:spcBef>
                <a:tabLst>
                  <a:tab pos="754063" algn="l"/>
                </a:tabLst>
              </a:pPr>
              <a:t>40</a:t>
            </a:fld>
            <a:endParaRPr lang="en-US" sz="2900" b="1">
              <a:solidFill>
                <a:schemeClr val="bg1"/>
              </a:solidFill>
              <a:latin typeface="Gill San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AlbrechtDurerAdamAndEve1504Engrav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24450" cy="6858000"/>
          </a:xfrm>
          <a:prstGeom prst="rect">
            <a:avLst/>
          </a:prstGeom>
          <a:noFill/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5562600" y="2209800"/>
            <a:ext cx="32004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9C57D"/>
                </a:solidFill>
              </a:rPr>
              <a:t>Albrecht Durer</a:t>
            </a:r>
            <a:endParaRPr lang="en-US" sz="2400" b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bg1"/>
                </a:solidFill>
              </a:rPr>
              <a:t>Adam And Eve</a:t>
            </a:r>
            <a:r>
              <a:rPr lang="en-US" b="1">
                <a:solidFill>
                  <a:schemeClr val="bg1"/>
                </a:solidFill>
              </a:rPr>
              <a:t>, </a:t>
            </a:r>
            <a:br>
              <a:rPr lang="en-US" b="1">
                <a:solidFill>
                  <a:schemeClr val="bg1"/>
                </a:solidFill>
              </a:rPr>
            </a:br>
            <a:r>
              <a:rPr lang="en-US" b="1">
                <a:solidFill>
                  <a:schemeClr val="bg1"/>
                </a:solidFill>
              </a:rPr>
              <a:t>Engraving, 1504.</a:t>
            </a:r>
          </a:p>
          <a:p>
            <a:pPr>
              <a:spcBef>
                <a:spcPct val="50000"/>
              </a:spcBef>
            </a:pPr>
            <a:endParaRPr lang="en-US" b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9C57D"/>
                </a:solidFill>
              </a:rPr>
              <a:t>HIGH GERMAN RENAISSANCE</a:t>
            </a:r>
          </a:p>
          <a:p>
            <a:pPr>
              <a:spcBef>
                <a:spcPct val="50000"/>
              </a:spcBef>
            </a:pPr>
            <a:endParaRPr 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ansHolbeinYoungerGermanmerchant15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75363" cy="6858000"/>
          </a:xfrm>
          <a:prstGeom prst="rect">
            <a:avLst/>
          </a:prstGeom>
          <a:noFill/>
        </p:spPr>
      </p:pic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6248400" y="2362200"/>
            <a:ext cx="266700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CC66"/>
                </a:solidFill>
              </a:rPr>
              <a:t>Hans Holbein the Younger</a:t>
            </a:r>
            <a:br>
              <a:rPr lang="en-US" b="1">
                <a:solidFill>
                  <a:srgbClr val="FFCC66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German Merchant</a:t>
            </a:r>
            <a:r>
              <a:rPr lang="en-US" b="1">
                <a:solidFill>
                  <a:schemeClr val="bg1"/>
                </a:solidFill>
              </a:rPr>
              <a:t>, 1532, Oil on Wood.</a:t>
            </a:r>
          </a:p>
          <a:p>
            <a:pPr>
              <a:spcBef>
                <a:spcPct val="50000"/>
              </a:spcBef>
            </a:pPr>
            <a:endParaRPr lang="en-US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9C57D"/>
                </a:solidFill>
              </a:rPr>
              <a:t>HIGH GERMAN RENIASSANCE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Hieronymus Bosch. Garden of Earthly Delights (Triptych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30338"/>
            <a:ext cx="9144000" cy="5122862"/>
          </a:xfrm>
          <a:prstGeom prst="rect">
            <a:avLst/>
          </a:prstGeom>
          <a:noFill/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33400" y="457200"/>
            <a:ext cx="8229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F63B"/>
                </a:solidFill>
              </a:rPr>
              <a:t>Hieronymus Bosch</a:t>
            </a:r>
            <a:br>
              <a:rPr lang="en-US" sz="2400" b="1">
                <a:solidFill>
                  <a:srgbClr val="FFF63B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Garden of Earthly Delights</a:t>
            </a:r>
            <a:r>
              <a:rPr lang="en-US">
                <a:solidFill>
                  <a:schemeClr val="bg1"/>
                </a:solidFill>
              </a:rPr>
              <a:t> (Triptych). c.1510. Oil on panel.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Hieronymus Bosch. Paradise."/>
          <p:cNvPicPr>
            <a:picLocks noChangeAspect="1" noChangeArrowheads="1"/>
          </p:cNvPicPr>
          <p:nvPr/>
        </p:nvPicPr>
        <p:blipFill>
          <a:blip r:embed="rId2"/>
          <a:srcRect t="32941" b="4973"/>
          <a:stretch>
            <a:fillRect/>
          </a:stretch>
        </p:blipFill>
        <p:spPr bwMode="auto">
          <a:xfrm>
            <a:off x="228600" y="152400"/>
            <a:ext cx="4108450" cy="6553200"/>
          </a:xfrm>
          <a:prstGeom prst="rect">
            <a:avLst/>
          </a:prstGeom>
          <a:noFill/>
        </p:spPr>
      </p:pic>
      <p:pic>
        <p:nvPicPr>
          <p:cNvPr id="14343" name="Picture 7" descr="Hieronymus Bosch. Hell."/>
          <p:cNvPicPr>
            <a:picLocks noChangeAspect="1" noChangeArrowheads="1"/>
          </p:cNvPicPr>
          <p:nvPr/>
        </p:nvPicPr>
        <p:blipFill>
          <a:blip r:embed="rId3"/>
          <a:srcRect t="16438" b="22505"/>
          <a:stretch>
            <a:fillRect/>
          </a:stretch>
        </p:blipFill>
        <p:spPr bwMode="auto">
          <a:xfrm>
            <a:off x="4587875" y="76200"/>
            <a:ext cx="4260850" cy="66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Hieronymus Bosch. Garden of Earthly Delights."/>
          <p:cNvPicPr>
            <a:picLocks noChangeAspect="1" noChangeArrowheads="1"/>
          </p:cNvPicPr>
          <p:nvPr/>
        </p:nvPicPr>
        <p:blipFill>
          <a:blip r:embed="rId2"/>
          <a:srcRect l="5409" t="35477" r="2786"/>
          <a:stretch>
            <a:fillRect/>
          </a:stretch>
        </p:blipFill>
        <p:spPr bwMode="auto">
          <a:xfrm>
            <a:off x="76200" y="9525"/>
            <a:ext cx="8991600" cy="684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dea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838200"/>
            <a:ext cx="8382000" cy="5973763"/>
          </a:xfrm>
          <a:prstGeom prst="rect">
            <a:avLst/>
          </a:prstGeom>
          <a:noFill/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838200" y="3048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Triumph of Death.</a:t>
            </a:r>
            <a:r>
              <a:rPr lang="en-US">
                <a:solidFill>
                  <a:schemeClr val="bg1"/>
                </a:solidFill>
              </a:rPr>
              <a:t> 1562. Oil on panel.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533400" y="152400"/>
            <a:ext cx="822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FF99"/>
                </a:solidFill>
              </a:rPr>
              <a:t>Pieter Bruegel the Elder</a:t>
            </a:r>
            <a:br>
              <a:rPr lang="en-US" b="1">
                <a:solidFill>
                  <a:srgbClr val="CCFF99"/>
                </a:solidFill>
              </a:rPr>
            </a:br>
            <a:r>
              <a:rPr lang="en-US" b="1" i="1">
                <a:solidFill>
                  <a:schemeClr val="bg1"/>
                </a:solidFill>
              </a:rPr>
              <a:t>The Tower of Babel.</a:t>
            </a:r>
            <a:r>
              <a:rPr lang="en-US">
                <a:solidFill>
                  <a:schemeClr val="bg1"/>
                </a:solidFill>
              </a:rPr>
              <a:t> 1563. Oil on panel.</a:t>
            </a:r>
          </a:p>
        </p:txBody>
      </p:sp>
      <p:pic>
        <p:nvPicPr>
          <p:cNvPr id="2054" name="Picture 6" descr="Pieter Bruegel the Elder. The Tower of Babe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914400"/>
            <a:ext cx="7543800" cy="5634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246</Words>
  <Application>Microsoft Office PowerPoint</Application>
  <PresentationFormat>On-screen Show (4:3)</PresentationFormat>
  <Paragraphs>57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nelson appreciation society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mattie curless</dc:creator>
  <cp:lastModifiedBy>Don Books</cp:lastModifiedBy>
  <cp:revision>10</cp:revision>
  <dcterms:created xsi:type="dcterms:W3CDTF">2007-01-09T23:22:26Z</dcterms:created>
  <dcterms:modified xsi:type="dcterms:W3CDTF">2010-09-02T14:27:44Z</dcterms:modified>
</cp:coreProperties>
</file>